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Lst>
  <p:sldSz cy="5143500" cx="9144000"/>
  <p:notesSz cx="6858000" cy="9144000"/>
  <p:embeddedFontLst>
    <p:embeddedFont>
      <p:font typeface="Raleway"/>
      <p:regular r:id="rId7"/>
      <p:bold r:id="rId8"/>
      <p:italic r:id="rId9"/>
      <p:boldItalic r:id="rId10"/>
    </p:embeddedFont>
    <p:embeddedFont>
      <p:font typeface="Lato"/>
      <p:regular r:id="rId11"/>
      <p:bold r:id="rId12"/>
      <p:italic r:id="rId13"/>
      <p:boldItalic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Lato-regular.fntdata"/><Relationship Id="rId10" Type="http://schemas.openxmlformats.org/officeDocument/2006/relationships/font" Target="fonts/Raleway-boldItalic.fntdata"/><Relationship Id="rId13" Type="http://schemas.openxmlformats.org/officeDocument/2006/relationships/font" Target="fonts/Lato-italic.fntdata"/><Relationship Id="rId12"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Raleway-italic.fntdata"/><Relationship Id="rId14"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font" Target="fonts/Raleway-regular.fntdata"/><Relationship Id="rId8" Type="http://schemas.openxmlformats.org/officeDocument/2006/relationships/font" Target="fonts/Raleway-bold.fntdata"/></Relationships>
</file>

<file path=ppt/media/image1.jp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hyperlink" Target="https://sampriestley.com/amazon-fba-business/" TargetMode="External"/><Relationship Id="rId4"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title"/>
          </p:nvPr>
        </p:nvSpPr>
        <p:spPr>
          <a:xfrm>
            <a:off x="410050" y="1173350"/>
            <a:ext cx="8033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700"/>
              <a:t>Problem statement: Improving </a:t>
            </a:r>
            <a:r>
              <a:rPr lang="en-GB" sz="1700"/>
              <a:t>sales revenue by 5% through increased in demand forecast accuracy </a:t>
            </a:r>
            <a:endParaRPr sz="1700"/>
          </a:p>
        </p:txBody>
      </p:sp>
      <p:sp>
        <p:nvSpPr>
          <p:cNvPr id="177" name="Google Shape;177;p18"/>
          <p:cNvSpPr txBox="1"/>
          <p:nvPr>
            <p:ph idx="1" type="body"/>
          </p:nvPr>
        </p:nvSpPr>
        <p:spPr>
          <a:xfrm>
            <a:off x="361625" y="1853850"/>
            <a:ext cx="4110600" cy="20163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GB" sz="1200">
                <a:solidFill>
                  <a:srgbClr val="000000"/>
                </a:solidFill>
                <a:latin typeface="Arial"/>
                <a:ea typeface="Arial"/>
                <a:cs typeface="Arial"/>
                <a:sym typeface="Arial"/>
              </a:rPr>
              <a:t>Context</a:t>
            </a:r>
            <a:endParaRPr b="1" sz="1200">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lang="en-GB" sz="1200">
                <a:solidFill>
                  <a:srgbClr val="000000"/>
                </a:solidFill>
                <a:latin typeface="Arial"/>
                <a:ea typeface="Arial"/>
                <a:cs typeface="Arial"/>
                <a:sym typeface="Arial"/>
              </a:rPr>
              <a:t>Making sales </a:t>
            </a:r>
            <a:r>
              <a:rPr lang="en-GB" sz="1200">
                <a:solidFill>
                  <a:srgbClr val="000000"/>
                </a:solidFill>
                <a:latin typeface="Arial"/>
                <a:ea typeface="Arial"/>
                <a:cs typeface="Arial"/>
                <a:sym typeface="Arial"/>
              </a:rPr>
              <a:t>predictions</a:t>
            </a:r>
            <a:r>
              <a:rPr lang="en-GB" sz="1200">
                <a:solidFill>
                  <a:srgbClr val="000000"/>
                </a:solidFill>
                <a:latin typeface="Arial"/>
                <a:ea typeface="Arial"/>
                <a:cs typeface="Arial"/>
                <a:sym typeface="Arial"/>
              </a:rPr>
              <a:t> is a </a:t>
            </a:r>
            <a:r>
              <a:rPr lang="en-GB" sz="1200">
                <a:solidFill>
                  <a:srgbClr val="000000"/>
                </a:solidFill>
                <a:latin typeface="Arial"/>
                <a:ea typeface="Arial"/>
                <a:cs typeface="Arial"/>
                <a:sym typeface="Arial"/>
              </a:rPr>
              <a:t>crucial</a:t>
            </a:r>
            <a:r>
              <a:rPr lang="en-GB" sz="1200">
                <a:solidFill>
                  <a:srgbClr val="000000"/>
                </a:solidFill>
                <a:latin typeface="Arial"/>
                <a:ea typeface="Arial"/>
                <a:cs typeface="Arial"/>
                <a:sym typeface="Arial"/>
              </a:rPr>
              <a:t> activity for retail companies to optimize inventory and promotional efforts.  Major challenge however is limited historical data to make accurate predictions and limited understanding of factors affecting the demand such as promotions or holidays.</a:t>
            </a:r>
            <a:endParaRPr sz="1200">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sz="1200">
              <a:solidFill>
                <a:srgbClr val="000000"/>
              </a:solidFill>
              <a:latin typeface="Arial"/>
              <a:ea typeface="Arial"/>
              <a:cs typeface="Arial"/>
              <a:sym typeface="Arial"/>
            </a:endParaRPr>
          </a:p>
          <a:p>
            <a:pPr indent="0" lvl="0" marL="0" rtl="0" algn="l">
              <a:spcBef>
                <a:spcPts val="0"/>
              </a:spcBef>
              <a:spcAft>
                <a:spcPts val="0"/>
              </a:spcAft>
              <a:buNone/>
            </a:pPr>
            <a:r>
              <a:rPr lang="en-GB" sz="1200">
                <a:solidFill>
                  <a:srgbClr val="000000"/>
                </a:solidFill>
                <a:latin typeface="Arial"/>
                <a:ea typeface="Arial"/>
                <a:cs typeface="Arial"/>
                <a:sym typeface="Arial"/>
              </a:rPr>
              <a:t>With growing </a:t>
            </a:r>
            <a:r>
              <a:rPr lang="en-GB" sz="1200">
                <a:solidFill>
                  <a:srgbClr val="000000"/>
                </a:solidFill>
                <a:latin typeface="Arial"/>
                <a:ea typeface="Arial"/>
                <a:cs typeface="Arial"/>
                <a:sym typeface="Arial"/>
              </a:rPr>
              <a:t>uncertainty</a:t>
            </a:r>
            <a:r>
              <a:rPr lang="en-GB" sz="1200">
                <a:solidFill>
                  <a:srgbClr val="000000"/>
                </a:solidFill>
                <a:latin typeface="Arial"/>
                <a:ea typeface="Arial"/>
                <a:cs typeface="Arial"/>
                <a:sym typeface="Arial"/>
              </a:rPr>
              <a:t>, managers are urged to more accurately capture the ‘true’ demand signal and optimize return on promotions.</a:t>
            </a:r>
            <a:endParaRPr sz="1200">
              <a:solidFill>
                <a:srgbClr val="000000"/>
              </a:solidFill>
              <a:latin typeface="Arial"/>
              <a:ea typeface="Arial"/>
              <a:cs typeface="Arial"/>
              <a:sym typeface="Arial"/>
            </a:endParaRPr>
          </a:p>
          <a:p>
            <a:pPr indent="0" lvl="0" marL="0" marR="0" rtl="0" algn="l">
              <a:lnSpc>
                <a:spcPct val="100000"/>
              </a:lnSpc>
              <a:spcBef>
                <a:spcPts val="1600"/>
              </a:spcBef>
              <a:spcAft>
                <a:spcPts val="0"/>
              </a:spcAft>
              <a:buNone/>
            </a:pPr>
            <a:r>
              <a:rPr b="1" lang="en-GB" sz="1200">
                <a:solidFill>
                  <a:srgbClr val="000000"/>
                </a:solidFill>
                <a:latin typeface="Arial"/>
                <a:ea typeface="Arial"/>
                <a:cs typeface="Arial"/>
                <a:sym typeface="Arial"/>
              </a:rPr>
              <a:t>Key questions:</a:t>
            </a:r>
            <a:endParaRPr b="1" sz="1200">
              <a:solidFill>
                <a:srgbClr val="000000"/>
              </a:solidFill>
              <a:latin typeface="Arial"/>
              <a:ea typeface="Arial"/>
              <a:cs typeface="Arial"/>
              <a:sym typeface="Arial"/>
            </a:endParaRPr>
          </a:p>
          <a:p>
            <a:pPr indent="-304800" lvl="0" marL="457200" marR="0" rtl="0" algn="l">
              <a:lnSpc>
                <a:spcPct val="100000"/>
              </a:lnSpc>
              <a:spcBef>
                <a:spcPts val="0"/>
              </a:spcBef>
              <a:spcAft>
                <a:spcPts val="0"/>
              </a:spcAft>
              <a:buClr>
                <a:srgbClr val="000000"/>
              </a:buClr>
              <a:buSzPts val="1200"/>
              <a:buFont typeface="Arial"/>
              <a:buChar char="●"/>
            </a:pPr>
            <a:r>
              <a:rPr lang="en-GB" sz="1200">
                <a:solidFill>
                  <a:srgbClr val="000000"/>
                </a:solidFill>
                <a:latin typeface="Arial"/>
                <a:ea typeface="Arial"/>
                <a:cs typeface="Arial"/>
                <a:sym typeface="Arial"/>
              </a:rPr>
              <a:t>What are the majors factors impacting sales?</a:t>
            </a:r>
            <a:endParaRPr sz="1200">
              <a:solidFill>
                <a:srgbClr val="000000"/>
              </a:solidFill>
              <a:latin typeface="Arial"/>
              <a:ea typeface="Arial"/>
              <a:cs typeface="Arial"/>
              <a:sym typeface="Arial"/>
            </a:endParaRPr>
          </a:p>
          <a:p>
            <a:pPr indent="-304800" lvl="0" marL="457200" marR="0" rtl="0" algn="l">
              <a:lnSpc>
                <a:spcPct val="100000"/>
              </a:lnSpc>
              <a:spcBef>
                <a:spcPts val="0"/>
              </a:spcBef>
              <a:spcAft>
                <a:spcPts val="0"/>
              </a:spcAft>
              <a:buClr>
                <a:srgbClr val="000000"/>
              </a:buClr>
              <a:buSzPts val="1200"/>
              <a:buFont typeface="Arial"/>
              <a:buChar char="●"/>
            </a:pPr>
            <a:r>
              <a:rPr lang="en-GB" sz="1200">
                <a:solidFill>
                  <a:srgbClr val="000000"/>
                </a:solidFill>
                <a:latin typeface="Arial"/>
                <a:ea typeface="Arial"/>
                <a:cs typeface="Arial"/>
                <a:sym typeface="Arial"/>
              </a:rPr>
              <a:t>How can we improve markdowns return?</a:t>
            </a:r>
            <a:endParaRPr sz="1200">
              <a:solidFill>
                <a:srgbClr val="000000"/>
              </a:solidFill>
              <a:latin typeface="Arial"/>
              <a:ea typeface="Arial"/>
              <a:cs typeface="Arial"/>
              <a:sym typeface="Arial"/>
            </a:endParaRPr>
          </a:p>
          <a:p>
            <a:pPr indent="-304800" lvl="0" marL="457200" marR="0" rtl="0" algn="l">
              <a:lnSpc>
                <a:spcPct val="100000"/>
              </a:lnSpc>
              <a:spcBef>
                <a:spcPts val="0"/>
              </a:spcBef>
              <a:spcAft>
                <a:spcPts val="0"/>
              </a:spcAft>
              <a:buClr>
                <a:srgbClr val="000000"/>
              </a:buClr>
              <a:buSzPts val="1200"/>
              <a:buFont typeface="Arial"/>
              <a:buChar char="●"/>
            </a:pPr>
            <a:r>
              <a:rPr lang="en-GB" sz="1200">
                <a:solidFill>
                  <a:srgbClr val="000000"/>
                </a:solidFill>
                <a:latin typeface="Arial"/>
                <a:ea typeface="Arial"/>
                <a:cs typeface="Arial"/>
                <a:sym typeface="Arial"/>
              </a:rPr>
              <a:t>How can we accurately predict sales for the next year?</a:t>
            </a:r>
            <a:endParaRPr sz="1200">
              <a:solidFill>
                <a:srgbClr val="000000"/>
              </a:solidFill>
              <a:latin typeface="Arial"/>
              <a:ea typeface="Arial"/>
              <a:cs typeface="Arial"/>
              <a:sym typeface="Arial"/>
            </a:endParaRPr>
          </a:p>
        </p:txBody>
      </p:sp>
      <p:sp>
        <p:nvSpPr>
          <p:cNvPr id="178" name="Google Shape;178;p18"/>
          <p:cNvSpPr txBox="1"/>
          <p:nvPr/>
        </p:nvSpPr>
        <p:spPr>
          <a:xfrm>
            <a:off x="4817525" y="1853850"/>
            <a:ext cx="4161900" cy="332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200"/>
              <a:t>Criteria for success</a:t>
            </a:r>
            <a:endParaRPr b="1" sz="1200"/>
          </a:p>
          <a:p>
            <a:pPr indent="0" lvl="0" marL="0" rtl="0" algn="l">
              <a:spcBef>
                <a:spcPts val="0"/>
              </a:spcBef>
              <a:spcAft>
                <a:spcPts val="0"/>
              </a:spcAft>
              <a:buNone/>
            </a:pPr>
            <a:r>
              <a:rPr lang="en-GB" sz="1200"/>
              <a:t>Benefits of the solution should impact next financial year and should continue to add value as new data is fed in the model.</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GB" sz="1200"/>
              <a:t>Scope of the solution space</a:t>
            </a:r>
            <a:endParaRPr b="1" sz="1200"/>
          </a:p>
          <a:p>
            <a:pPr indent="0" lvl="0" marL="0" rtl="0" algn="l">
              <a:spcBef>
                <a:spcPts val="0"/>
              </a:spcBef>
              <a:spcAft>
                <a:spcPts val="0"/>
              </a:spcAft>
              <a:buNone/>
            </a:pPr>
            <a:r>
              <a:rPr lang="en-GB" sz="1200"/>
              <a:t>This project will focus on aggregated forecast at total business unit level.</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GB" sz="1200"/>
              <a:t>Key stakeholders to benefit from this solution</a:t>
            </a:r>
            <a:endParaRPr sz="1200"/>
          </a:p>
          <a:p>
            <a:pPr indent="0" lvl="0" marL="0" rtl="0" algn="l">
              <a:spcBef>
                <a:spcPts val="0"/>
              </a:spcBef>
              <a:spcAft>
                <a:spcPts val="0"/>
              </a:spcAft>
              <a:buNone/>
            </a:pPr>
            <a:r>
              <a:rPr lang="en-GB" sz="1200"/>
              <a:t>Product Managers</a:t>
            </a:r>
            <a:endParaRPr sz="1200"/>
          </a:p>
          <a:p>
            <a:pPr indent="0" lvl="0" marL="0" rtl="0" algn="l">
              <a:spcBef>
                <a:spcPts val="0"/>
              </a:spcBef>
              <a:spcAft>
                <a:spcPts val="0"/>
              </a:spcAft>
              <a:buNone/>
            </a:pPr>
            <a:r>
              <a:rPr lang="en-GB" sz="1200"/>
              <a:t>Finance Manager</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GB" sz="1200"/>
              <a:t>Data source: </a:t>
            </a:r>
            <a:endParaRPr sz="1200"/>
          </a:p>
          <a:p>
            <a:pPr indent="0" lvl="0" marL="0" rtl="0" algn="l">
              <a:spcBef>
                <a:spcPts val="0"/>
              </a:spcBef>
              <a:spcAft>
                <a:spcPts val="0"/>
              </a:spcAft>
              <a:buNone/>
            </a:pPr>
            <a:r>
              <a:rPr lang="en-GB" sz="1200" u="sng">
                <a:solidFill>
                  <a:schemeClr val="hlink"/>
                </a:solidFill>
                <a:hlinkClick r:id="rId3"/>
              </a:rPr>
              <a:t>https://sampriestley.com/amazon-fba-business/</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pic>
        <p:nvPicPr>
          <p:cNvPr descr="shutterstock_429987889_edited.jpg" id="179" name="Google Shape;179;p18"/>
          <p:cNvPicPr preferRelativeResize="0"/>
          <p:nvPr/>
        </p:nvPicPr>
        <p:blipFill rotWithShape="1">
          <a:blip r:embed="rId4">
            <a:alphaModFix/>
          </a:blip>
          <a:srcRect b="5712" l="12609" r="6247" t="85988"/>
          <a:stretch/>
        </p:blipFill>
        <p:spPr>
          <a:xfrm>
            <a:off x="0" y="-2"/>
            <a:ext cx="9144000" cy="87192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